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4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60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4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4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3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9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4D06EA5-757A-4A55-9091-624E3E1B4CF4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CCE7BEF-A6D8-4E96-ACA3-DD52561B7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9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5529" y="1393251"/>
            <a:ext cx="8001000" cy="2018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Реализация прав детей с ОВЗ на образование</a:t>
            </a:r>
            <a:endParaRPr lang="ru-RU" dirty="0"/>
          </a:p>
        </p:txBody>
      </p:sp>
      <p:pic>
        <p:nvPicPr>
          <p:cNvPr id="4" name="Рисунок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937" y="645360"/>
            <a:ext cx="1427747" cy="175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09775" y="4584009"/>
            <a:ext cx="8846754" cy="1388165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>
                <a:solidFill>
                  <a:prstClr val="black"/>
                </a:solidFill>
                <a:latin typeface="Century Gothic" panose="020B0502020202020204"/>
              </a:rPr>
              <a:t>Алексеева Анастасия Юрьевна, директор ГБУДО «Ленинградский областной центр психолого-педагогической, медицинской и социальной помощи», руководитель ЦПМПК Ленинградской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2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07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Сведения о детях с ограниченными возможностями здоровья (ОВЗ), получивших заключения ПМПК в Ленинградской области на 1 января 2021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743399"/>
              </p:ext>
            </p:extLst>
          </p:nvPr>
        </p:nvGraphicFramePr>
        <p:xfrm>
          <a:off x="552452" y="981079"/>
          <a:ext cx="11029948" cy="572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981">
                  <a:extLst>
                    <a:ext uri="{9D8B030D-6E8A-4147-A177-3AD203B41FA5}">
                      <a16:colId xmlns:a16="http://schemas.microsoft.com/office/drawing/2014/main" val="2495239051"/>
                    </a:ext>
                  </a:extLst>
                </a:gridCol>
                <a:gridCol w="2090149">
                  <a:extLst>
                    <a:ext uri="{9D8B030D-6E8A-4147-A177-3AD203B41FA5}">
                      <a16:colId xmlns:a16="http://schemas.microsoft.com/office/drawing/2014/main" val="3347564929"/>
                    </a:ext>
                  </a:extLst>
                </a:gridCol>
                <a:gridCol w="1939056">
                  <a:extLst>
                    <a:ext uri="{9D8B030D-6E8A-4147-A177-3AD203B41FA5}">
                      <a16:colId xmlns:a16="http://schemas.microsoft.com/office/drawing/2014/main" val="91063387"/>
                    </a:ext>
                  </a:extLst>
                </a:gridCol>
                <a:gridCol w="1208762">
                  <a:extLst>
                    <a:ext uri="{9D8B030D-6E8A-4147-A177-3AD203B41FA5}">
                      <a16:colId xmlns:a16="http://schemas.microsoft.com/office/drawing/2014/main" val="488250086"/>
                    </a:ext>
                  </a:extLst>
                </a:gridCol>
              </a:tblGrid>
              <a:tr h="8153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Категории детей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Дети дошкольного возраста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школьного возраста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654554408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Глухие дети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2610839386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Слабослышащие дети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205577264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Слепые дети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313347477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Слабовидящие дети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3689212268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ОВЗ с речевыми нарушениями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9542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1548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11090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2786645547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85347221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с ЗПР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2303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5451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838964695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с легкой умственной отсталостью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132637190"/>
                  </a:ext>
                </a:extLst>
              </a:tr>
              <a:tr h="543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с умеренной умственной отсталостью / ТМНР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379344113"/>
                  </a:ext>
                </a:extLst>
              </a:tr>
              <a:tr h="543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Дети с тяжелой и глубокой умственной отсталостью / ТМНР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3909968568"/>
                  </a:ext>
                </a:extLst>
              </a:tr>
              <a:tr h="543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Дети с расстройствами аутистического спектра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704977949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Другие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2419554015"/>
                  </a:ext>
                </a:extLst>
              </a:tr>
              <a:tr h="320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12701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10484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23185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59" marR="62459" marT="0" marB="0" anchor="ctr"/>
                </a:tc>
                <a:extLst>
                  <a:ext uri="{0D108BD9-81ED-4DB2-BD59-A6C34878D82A}">
                    <a16:rowId xmlns:a16="http://schemas.microsoft.com/office/drawing/2014/main" val="1496530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39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075" y="1162050"/>
            <a:ext cx="11144249" cy="4933950"/>
          </a:xfrm>
        </p:spPr>
        <p:txBody>
          <a:bodyPr>
            <a:noAutofit/>
          </a:bodyPr>
          <a:lstStyle/>
          <a:p>
            <a:r>
              <a:rPr lang="ru-RU" sz="2800" i="1" dirty="0"/>
              <a:t>Распоряжение Министерства просвещения РФ от 9 сентября 2019 г. N Р-93 "Об утверждении примерного Положения о психолого-педагогическом консилиуме образовательной организации"</a:t>
            </a:r>
            <a:endParaRPr lang="ru-RU" sz="2800" dirty="0"/>
          </a:p>
          <a:p>
            <a:r>
              <a:rPr lang="ru-RU" sz="2800" b="1" dirty="0"/>
              <a:t>Обратить внимание:</a:t>
            </a:r>
            <a:r>
              <a:rPr lang="ru-RU" sz="2800" dirty="0"/>
              <a:t> </a:t>
            </a:r>
            <a:r>
              <a:rPr lang="ru-RU" sz="2800" dirty="0" err="1"/>
              <a:t>ППк</a:t>
            </a:r>
            <a:r>
              <a:rPr lang="ru-RU" sz="2800" dirty="0"/>
              <a:t> создается на базе Организации любого типа независимо от ее организационно-правовой формы приказом руководителя Организации.</a:t>
            </a:r>
          </a:p>
          <a:p>
            <a:r>
              <a:rPr lang="ru-RU" sz="2800" dirty="0"/>
              <a:t>Состав </a:t>
            </a:r>
            <a:r>
              <a:rPr lang="ru-RU" sz="2800" dirty="0" err="1"/>
              <a:t>ППк</a:t>
            </a:r>
            <a:r>
              <a:rPr lang="ru-RU" sz="2800" dirty="0"/>
              <a:t>: председатель </a:t>
            </a:r>
            <a:r>
              <a:rPr lang="ru-RU" sz="2800" dirty="0" err="1"/>
              <a:t>ППк</a:t>
            </a:r>
            <a:r>
              <a:rPr lang="ru-RU" sz="2800" dirty="0"/>
              <a:t> - заместитель руководителя Организации, заместитель председателя </a:t>
            </a:r>
            <a:r>
              <a:rPr lang="ru-RU" sz="2800" dirty="0" err="1"/>
              <a:t>ППк</a:t>
            </a:r>
            <a:r>
              <a:rPr lang="ru-RU" sz="2800" dirty="0"/>
              <a:t> (определенный из числа членов </a:t>
            </a:r>
            <a:r>
              <a:rPr lang="ru-RU" sz="2800" dirty="0" err="1"/>
              <a:t>ППк</a:t>
            </a:r>
            <a:r>
              <a:rPr lang="ru-RU" sz="2800" dirty="0"/>
              <a:t> при необходимости), педагог-психолог, учитель-логопед, учитель-дефектолог, социальный педагог, секретарь </a:t>
            </a:r>
            <a:r>
              <a:rPr lang="ru-RU" sz="2800" dirty="0" err="1"/>
              <a:t>ППк</a:t>
            </a:r>
            <a:r>
              <a:rPr lang="ru-RU" sz="2800" dirty="0"/>
              <a:t> (определенный из числа членов </a:t>
            </a:r>
            <a:r>
              <a:rPr lang="ru-RU" sz="2800" dirty="0" err="1"/>
              <a:t>ППк</a:t>
            </a:r>
            <a:r>
              <a:rPr lang="ru-RU" sz="2800" dirty="0"/>
              <a:t>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968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997" y="752475"/>
            <a:ext cx="10677525" cy="4819650"/>
          </a:xfrm>
        </p:spPr>
        <p:txBody>
          <a:bodyPr>
            <a:noAutofit/>
          </a:bodyPr>
          <a:lstStyle/>
          <a:p>
            <a:r>
              <a:rPr lang="ru-RU" sz="2800" i="1" dirty="0"/>
              <a:t>Распоряжение </a:t>
            </a:r>
            <a:r>
              <a:rPr lang="ru-RU" sz="2800" i="1" dirty="0" err="1"/>
              <a:t>Минпросвещения</a:t>
            </a:r>
            <a:r>
              <a:rPr lang="ru-RU" sz="2800" i="1" dirty="0"/>
              <a:t> России от 06.08.2020 N Р-75 "Об утверждении примерного Положения об оказании логопедической помощи в организациях, осуществляющих образовательную деятельность"</a:t>
            </a:r>
            <a:endParaRPr lang="ru-RU" sz="2800" dirty="0"/>
          </a:p>
          <a:p>
            <a:r>
              <a:rPr lang="ru-RU" sz="2800" b="1" dirty="0"/>
              <a:t>Обратить внимание:</a:t>
            </a:r>
            <a:r>
              <a:rPr lang="ru-RU" sz="2800" dirty="0"/>
              <a:t> Логопедическая помощь оказывается Организацией любого типа независимо от ее организационно-правовой формы, а также в рамках сетевой формы реализации образовательных программ.</a:t>
            </a:r>
          </a:p>
          <a:p>
            <a:r>
              <a:rPr lang="ru-RU" sz="2800" dirty="0"/>
              <a:t>Учащиеся могут получать логопедическую помощь независимо от формы получения образования и формы обучения, а также ВАЖНО ОТМЕТИТЬ на любой ступени обучения: при освоении образовательных программ начального общего, основного общего и </a:t>
            </a:r>
            <a:r>
              <a:rPr lang="ru-RU" sz="2800" b="1" dirty="0"/>
              <a:t>среднего общего образования.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234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300" y="1381125"/>
            <a:ext cx="10139571" cy="4953000"/>
          </a:xfrm>
        </p:spPr>
        <p:txBody>
          <a:bodyPr>
            <a:normAutofit/>
          </a:bodyPr>
          <a:lstStyle/>
          <a:p>
            <a:r>
              <a:rPr lang="ru-RU" sz="2400" i="1" dirty="0"/>
              <a:t>Приказ </a:t>
            </a:r>
            <a:r>
              <a:rPr lang="ru-RU" sz="2400" i="1" dirty="0" err="1"/>
              <a:t>Минобрнауки</a:t>
            </a:r>
            <a:r>
              <a:rPr lang="ru-RU" sz="2400" i="1" dirty="0"/>
              <a:t> России от 20.09.2013 N 1082 "Об утверждении Положения о психолого-медико-педагогической комиссии"</a:t>
            </a:r>
            <a:endParaRPr lang="ru-RU" sz="2400" dirty="0"/>
          </a:p>
          <a:p>
            <a:r>
              <a:rPr lang="ru-RU" sz="2400" i="1" dirty="0"/>
              <a:t>Приказ Министерства просвещения РФ от 28 августа 2020 г. № 442 “Об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образования”</a:t>
            </a:r>
            <a:endParaRPr lang="ru-RU" sz="2400" dirty="0"/>
          </a:p>
          <a:p>
            <a:r>
              <a:rPr lang="ru-RU" sz="2400" i="1" dirty="0"/>
              <a:t>Приказ </a:t>
            </a:r>
            <a:r>
              <a:rPr lang="ru-RU" sz="2400" i="1" dirty="0" err="1"/>
              <a:t>Минпросвещения</a:t>
            </a:r>
            <a:r>
              <a:rPr lang="ru-RU" sz="2400" i="1" dirty="0"/>
              <a:t> России от 31.07.2020 N 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(Зарегистрировано в Минюсте России 31.08.2020 N 59599)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52525"/>
            <a:ext cx="9872871" cy="4038600"/>
          </a:xfrm>
        </p:spPr>
        <p:txBody>
          <a:bodyPr>
            <a:noAutofit/>
          </a:bodyPr>
          <a:lstStyle/>
          <a:p>
            <a:r>
              <a:rPr lang="ru-RU" sz="2800" dirty="0"/>
              <a:t>Развитие сити муниципальных ППМС-центров в соответствии с Письмом Министерства образования и науки РФ от 10 февраля 2015 г. № ВК-268/07 «О совершенствовании деятельности центров психолого-педагогической, медицинской и социальной помощи» и плана основных мероприятий, проводимых в рамках Десятилетия детства, на период до 2027 г., утв. Распоряжением Правительства РФ от 23 января 2021 г. №122-р из расчета одно учреждение на 5 тыс. детей, проживающих в городе (районе). При необходимости учреждение может быть создано для меньшего количества детей, проживающих в городе (районе).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729220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</TotalTime>
  <Words>419</Words>
  <Application>Microsoft Office PowerPoint</Application>
  <PresentationFormat>Широкоэкранный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Corbel</vt:lpstr>
      <vt:lpstr>Times New Roman</vt:lpstr>
      <vt:lpstr>Базис</vt:lpstr>
      <vt:lpstr>Реализация прав детей с ОВЗ на образование</vt:lpstr>
      <vt:lpstr>Сведения о детях с ограниченными возможностями здоровья (ОВЗ), получивших заключения ПМПК в Ленинградской области на 1 января 2021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прав детей с ОВЗ на образование</dc:title>
  <dc:creator>AD</dc:creator>
  <cp:lastModifiedBy>AD</cp:lastModifiedBy>
  <cp:revision>2</cp:revision>
  <dcterms:created xsi:type="dcterms:W3CDTF">2021-04-01T18:44:38Z</dcterms:created>
  <dcterms:modified xsi:type="dcterms:W3CDTF">2021-04-01T19:02:28Z</dcterms:modified>
</cp:coreProperties>
</file>